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윤고딕 Semi-Bold" charset="1" panose="020B0603000000000000"/>
      <p:regular r:id="rId22"/>
    </p:embeddedFont>
    <p:embeddedFont>
      <p:font typeface="윤고딕 Bold" charset="1" panose="020B0803000000000000"/>
      <p:regular r:id="rId23"/>
    </p:embeddedFont>
    <p:embeddedFont>
      <p:font typeface="Gotham Bold" charset="1" panose="00000000000000000000"/>
      <p:regular r:id="rId24"/>
    </p:embeddedFont>
    <p:embeddedFont>
      <p:font typeface="Inter Bold" charset="1" panose="020B0802030000000004"/>
      <p:regular r:id="rId25"/>
    </p:embeddedFont>
    <p:embeddedFont>
      <p:font typeface="Inter" charset="1" panose="020B0502030000000004"/>
      <p:regular r:id="rId26"/>
    </p:embeddedFont>
    <p:embeddedFont>
      <p:font typeface="Arimo" charset="1" panose="020B0604020202020204"/>
      <p:regular r:id="rId27"/>
    </p:embeddedFont>
    <p:embeddedFont>
      <p:font typeface="윤고딕" charset="1" panose="020B0503000000000000"/>
      <p:regular r:id="rId28"/>
    </p:embeddedFont>
    <p:embeddedFont>
      <p:font typeface="윤고딕 Medium" charset="1" panose="020B0603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youtu.be/tPYqPnHREZs?si=_RS0XPu-yxZESlsy" TargetMode="External" Type="http://schemas.openxmlformats.org/officeDocument/2006/relationships/hyperlink"/><Relationship Id="rId4" Target="../media/image18.jpeg" Type="http://schemas.openxmlformats.org/officeDocument/2006/relationships/image"/><Relationship Id="rId5" Target="https://youtu.be/tPYqPnHREZs?si=_RS0XPu-yxZESlsy" TargetMode="External" Type="http://schemas.openxmlformats.org/officeDocument/2006/relationships/video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65373" y="4574849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720090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39147" y="1300137"/>
            <a:ext cx="617442" cy="1095462"/>
          </a:xfrm>
          <a:custGeom>
            <a:avLst/>
            <a:gdLst/>
            <a:ahLst/>
            <a:cxnLst/>
            <a:rect r="r" b="b" t="t" l="l"/>
            <a:pathLst>
              <a:path h="1095462" w="617442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3932344"/>
            <a:ext cx="9526504" cy="170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75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진로 탐색 챗봇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6800" y="3028986"/>
            <a:ext cx="8400401" cy="97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6"/>
              </a:lnSpc>
            </a:pPr>
            <a:r>
              <a:rPr lang="en-US" sz="5497" spc="-13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AI 계절학기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6800" y="6254679"/>
            <a:ext cx="8400401" cy="64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6"/>
              </a:lnSpc>
            </a:pPr>
            <a:r>
              <a:rPr lang="en-US" sz="3797" spc="-91" b="true">
                <a:solidFill>
                  <a:srgbClr val="373737"/>
                </a:solidFill>
                <a:latin typeface="Gotham Bold"/>
                <a:ea typeface="Gotham Bold"/>
                <a:cs typeface="Gotham Bold"/>
                <a:sym typeface="Gotham Bold"/>
              </a:rPr>
              <a:t>Career exploration chatbot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9147" y="8799880"/>
            <a:ext cx="6830249" cy="47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TEAM 7 | 윤상흠 이주원 이재홍 김강민 김현진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8914723"/>
            <a:ext cx="276360" cy="27636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583305"/>
            <a:ext cx="4896759" cy="4470011"/>
          </a:xfrm>
          <a:custGeom>
            <a:avLst/>
            <a:gdLst/>
            <a:ahLst/>
            <a:cxnLst/>
            <a:rect r="r" b="b" t="t" l="l"/>
            <a:pathLst>
              <a:path h="4470011" w="4896759">
                <a:moveTo>
                  <a:pt x="0" y="0"/>
                </a:moveTo>
                <a:lnTo>
                  <a:pt x="4896759" y="0"/>
                </a:lnTo>
                <a:lnTo>
                  <a:pt x="4896759" y="4470011"/>
                </a:lnTo>
                <a:lnTo>
                  <a:pt x="0" y="4470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31641" y="3583305"/>
            <a:ext cx="6381714" cy="4470011"/>
          </a:xfrm>
          <a:custGeom>
            <a:avLst/>
            <a:gdLst/>
            <a:ahLst/>
            <a:cxnLst/>
            <a:rect r="r" b="b" t="t" l="l"/>
            <a:pathLst>
              <a:path h="4470011" w="6381714">
                <a:moveTo>
                  <a:pt x="0" y="0"/>
                </a:moveTo>
                <a:lnTo>
                  <a:pt x="6381714" y="0"/>
                </a:lnTo>
                <a:lnTo>
                  <a:pt x="6381714" y="4470011"/>
                </a:lnTo>
                <a:lnTo>
                  <a:pt x="0" y="4470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72429" y="1316377"/>
            <a:ext cx="6918425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67965"/>
            <a:ext cx="11819482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3) LLM 활용 질문 데이터셋 제작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213189"/>
            <a:ext cx="2083734" cy="1228043"/>
            <a:chOff x="0" y="0"/>
            <a:chExt cx="2778311" cy="16373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52400"/>
              <a:ext cx="1025158" cy="178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47"/>
                </a:lnSpc>
                <a:spcBef>
                  <a:spcPct val="0"/>
                </a:spcBef>
              </a:pPr>
              <a:r>
                <a:rPr lang="en-US" sz="7676" spc="-514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06486" y="322305"/>
              <a:ext cx="1871825" cy="1177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-335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46853" y="8439150"/>
            <a:ext cx="1754114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•대화 내용을 바탕으로 전문가의 Summary 가 Labeling 되어있는 데이터셋을 참고하여, 이러한 전문가 코멘트 도출이 유도되도록 LLM를 활용한 질문 데이터 셋 구성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5466" y="3678555"/>
            <a:ext cx="13248561" cy="6093489"/>
          </a:xfrm>
          <a:custGeom>
            <a:avLst/>
            <a:gdLst/>
            <a:ahLst/>
            <a:cxnLst/>
            <a:rect r="r" b="b" t="t" l="l"/>
            <a:pathLst>
              <a:path h="6093489" w="13248561">
                <a:moveTo>
                  <a:pt x="0" y="0"/>
                </a:moveTo>
                <a:lnTo>
                  <a:pt x="13248561" y="0"/>
                </a:lnTo>
                <a:lnTo>
                  <a:pt x="13248561" y="6093489"/>
                </a:lnTo>
                <a:lnTo>
                  <a:pt x="0" y="6093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72429" y="1316377"/>
            <a:ext cx="6918425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품질 점검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67965"/>
            <a:ext cx="11819482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20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정확성 및 완전성 확인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213189"/>
            <a:ext cx="2083734" cy="1228043"/>
            <a:chOff x="0" y="0"/>
            <a:chExt cx="2778311" cy="16373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52400"/>
              <a:ext cx="1025158" cy="178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47"/>
                </a:lnSpc>
                <a:spcBef>
                  <a:spcPct val="0"/>
                </a:spcBef>
              </a:pPr>
              <a:r>
                <a:rPr lang="en-US" sz="7676" spc="-514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4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06486" y="322305"/>
              <a:ext cx="1871825" cy="1177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-335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-2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96104" y="1366225"/>
            <a:ext cx="6918425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API 활용 방법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433596"/>
            <a:ext cx="2763598" cy="718703"/>
            <a:chOff x="0" y="0"/>
            <a:chExt cx="727861" cy="1892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861" cy="189288"/>
            </a:xfrm>
            <a:custGeom>
              <a:avLst/>
              <a:gdLst/>
              <a:ahLst/>
              <a:cxnLst/>
              <a:rect r="r" b="b" t="t" l="l"/>
              <a:pathLst>
                <a:path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27861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주요 API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83578" y="3430965"/>
            <a:ext cx="11819482" cy="614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Chroma 벡터 데이터베이스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역할: 벡터 임베딩 저장 및 검색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라이브러리: langchain.vectorstores.Chroma</a:t>
            </a:r>
          </a:p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HuggingFace 임베딩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역할: 입력 데이터를 벡터화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라이브러리: langchain.embeddings.HuggingFaceEmbeddings</a:t>
            </a:r>
          </a:p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LLMChain 및 PromptTemplate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역할: 프롬프트를 기반으로 답변 생성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라이브러리: langchain.chains.LLMChain, langchain.prompts.PromptTemplate</a:t>
            </a:r>
          </a:p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ChatOpenAI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역할: LLM을 활요한 대화형 답변 생성</a:t>
            </a:r>
          </a:p>
          <a:p>
            <a:pPr algn="l" marL="1155911" indent="-385304" lvl="2">
              <a:lnSpc>
                <a:spcPts val="3747"/>
              </a:lnSpc>
              <a:spcBef>
                <a:spcPct val="0"/>
              </a:spcBef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라이브러리: langchain.chat_models.ChatOpenAI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268883" y="4989260"/>
            <a:ext cx="3656080" cy="2820465"/>
            <a:chOff x="0" y="0"/>
            <a:chExt cx="812800" cy="6270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27031"/>
            </a:xfrm>
            <a:custGeom>
              <a:avLst/>
              <a:gdLst/>
              <a:ahLst/>
              <a:cxnLst/>
              <a:rect r="r" b="b" t="t" l="l"/>
              <a:pathLst>
                <a:path h="627031" w="812800">
                  <a:moveTo>
                    <a:pt x="107995" y="0"/>
                  </a:moveTo>
                  <a:lnTo>
                    <a:pt x="704805" y="0"/>
                  </a:lnTo>
                  <a:cubicBezTo>
                    <a:pt x="764449" y="0"/>
                    <a:pt x="812800" y="48351"/>
                    <a:pt x="812800" y="107995"/>
                  </a:cubicBezTo>
                  <a:lnTo>
                    <a:pt x="812800" y="519036"/>
                  </a:lnTo>
                  <a:cubicBezTo>
                    <a:pt x="812800" y="578680"/>
                    <a:pt x="764449" y="627031"/>
                    <a:pt x="704805" y="627031"/>
                  </a:cubicBezTo>
                  <a:lnTo>
                    <a:pt x="107995" y="627031"/>
                  </a:lnTo>
                  <a:cubicBezTo>
                    <a:pt x="48351" y="627031"/>
                    <a:pt x="0" y="578680"/>
                    <a:pt x="0" y="519036"/>
                  </a:cubicBezTo>
                  <a:lnTo>
                    <a:pt x="0" y="107995"/>
                  </a:lnTo>
                  <a:cubicBezTo>
                    <a:pt x="0" y="48351"/>
                    <a:pt x="48351" y="0"/>
                    <a:pt x="1079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66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11698" y="4989260"/>
            <a:ext cx="3656080" cy="2820465"/>
            <a:chOff x="0" y="0"/>
            <a:chExt cx="812800" cy="6270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27031"/>
            </a:xfrm>
            <a:custGeom>
              <a:avLst/>
              <a:gdLst/>
              <a:ahLst/>
              <a:cxnLst/>
              <a:rect r="r" b="b" t="t" l="l"/>
              <a:pathLst>
                <a:path h="627031" w="812800">
                  <a:moveTo>
                    <a:pt x="107995" y="0"/>
                  </a:moveTo>
                  <a:lnTo>
                    <a:pt x="704805" y="0"/>
                  </a:lnTo>
                  <a:cubicBezTo>
                    <a:pt x="764449" y="0"/>
                    <a:pt x="812800" y="48351"/>
                    <a:pt x="812800" y="107995"/>
                  </a:cubicBezTo>
                  <a:lnTo>
                    <a:pt x="812800" y="519036"/>
                  </a:lnTo>
                  <a:cubicBezTo>
                    <a:pt x="812800" y="578680"/>
                    <a:pt x="764449" y="627031"/>
                    <a:pt x="704805" y="627031"/>
                  </a:cubicBezTo>
                  <a:lnTo>
                    <a:pt x="107995" y="627031"/>
                  </a:lnTo>
                  <a:cubicBezTo>
                    <a:pt x="48351" y="627031"/>
                    <a:pt x="0" y="578680"/>
                    <a:pt x="0" y="519036"/>
                  </a:cubicBezTo>
                  <a:lnTo>
                    <a:pt x="0" y="107995"/>
                  </a:lnTo>
                  <a:cubicBezTo>
                    <a:pt x="0" y="48351"/>
                    <a:pt x="48351" y="0"/>
                    <a:pt x="1079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66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63037" y="4989260"/>
            <a:ext cx="3656080" cy="2820465"/>
            <a:chOff x="0" y="0"/>
            <a:chExt cx="812800" cy="6270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27031"/>
            </a:xfrm>
            <a:custGeom>
              <a:avLst/>
              <a:gdLst/>
              <a:ahLst/>
              <a:cxnLst/>
              <a:rect r="r" b="b" t="t" l="l"/>
              <a:pathLst>
                <a:path h="627031" w="812800">
                  <a:moveTo>
                    <a:pt x="107995" y="0"/>
                  </a:moveTo>
                  <a:lnTo>
                    <a:pt x="704805" y="0"/>
                  </a:lnTo>
                  <a:cubicBezTo>
                    <a:pt x="764449" y="0"/>
                    <a:pt x="812800" y="48351"/>
                    <a:pt x="812800" y="107995"/>
                  </a:cubicBezTo>
                  <a:lnTo>
                    <a:pt x="812800" y="519036"/>
                  </a:lnTo>
                  <a:cubicBezTo>
                    <a:pt x="812800" y="578680"/>
                    <a:pt x="764449" y="627031"/>
                    <a:pt x="704805" y="627031"/>
                  </a:cubicBezTo>
                  <a:lnTo>
                    <a:pt x="107995" y="627031"/>
                  </a:lnTo>
                  <a:cubicBezTo>
                    <a:pt x="48351" y="627031"/>
                    <a:pt x="0" y="578680"/>
                    <a:pt x="0" y="519036"/>
                  </a:cubicBezTo>
                  <a:lnTo>
                    <a:pt x="0" y="107995"/>
                  </a:lnTo>
                  <a:cubicBezTo>
                    <a:pt x="0" y="48351"/>
                    <a:pt x="48351" y="0"/>
                    <a:pt x="1079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66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27002" y="4574602"/>
            <a:ext cx="939842" cy="720510"/>
            <a:chOff x="0" y="0"/>
            <a:chExt cx="246910" cy="1892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6910" cy="189288"/>
            </a:xfrm>
            <a:custGeom>
              <a:avLst/>
              <a:gdLst/>
              <a:ahLst/>
              <a:cxnLst/>
              <a:rect r="r" b="b" t="t" l="l"/>
              <a:pathLst>
                <a:path h="189288" w="246910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46910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569817" y="4574602"/>
            <a:ext cx="939842" cy="720510"/>
            <a:chOff x="0" y="0"/>
            <a:chExt cx="246910" cy="1892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6910" cy="189288"/>
            </a:xfrm>
            <a:custGeom>
              <a:avLst/>
              <a:gdLst/>
              <a:ahLst/>
              <a:cxnLst/>
              <a:rect r="r" b="b" t="t" l="l"/>
              <a:pathLst>
                <a:path h="189288" w="246910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46910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21156" y="4574602"/>
            <a:ext cx="939842" cy="720510"/>
            <a:chOff x="0" y="0"/>
            <a:chExt cx="246910" cy="1892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6910" cy="189288"/>
            </a:xfrm>
            <a:custGeom>
              <a:avLst/>
              <a:gdLst/>
              <a:ahLst/>
              <a:cxnLst/>
              <a:rect r="r" b="b" t="t" l="l"/>
              <a:pathLst>
                <a:path h="189288" w="246910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46910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162605" y="7960593"/>
            <a:ext cx="3962789" cy="3391640"/>
          </a:xfrm>
          <a:custGeom>
            <a:avLst/>
            <a:gdLst/>
            <a:ahLst/>
            <a:cxnLst/>
            <a:rect r="r" b="b" t="t" l="l"/>
            <a:pathLst>
              <a:path h="3391640" w="3962789">
                <a:moveTo>
                  <a:pt x="0" y="0"/>
                </a:moveTo>
                <a:lnTo>
                  <a:pt x="3962790" y="0"/>
                </a:lnTo>
                <a:lnTo>
                  <a:pt x="3962790" y="3391640"/>
                </a:lnTo>
                <a:lnTo>
                  <a:pt x="0" y="3391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96104" y="1366225"/>
            <a:ext cx="9468194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임팩트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1060789"/>
            <a:ext cx="718069" cy="138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24057" y="5619782"/>
            <a:ext cx="2745732" cy="151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sz="2807" spc="-18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맞춤형 진로 추천을 통해 정보 부족 문제 해결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28954" y="5619782"/>
            <a:ext cx="3021569" cy="151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sz="2807" spc="-18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기반 검색 및 답변 생성으로 진로 상담의 시간 절약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48315" y="5875693"/>
            <a:ext cx="2885525" cy="99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sz="2807" spc="-18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학교 및 진로 상담 기관에서 활용 가능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84264" y="3211941"/>
            <a:ext cx="11119472" cy="61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en-US" sz="3576" spc="-23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기대되는 주요 성과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645496" y="1316377"/>
            <a:ext cx="9468194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 영상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213189"/>
            <a:ext cx="2083734" cy="1228043"/>
            <a:chOff x="0" y="0"/>
            <a:chExt cx="2778311" cy="16373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52400"/>
              <a:ext cx="1025158" cy="178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47"/>
                </a:lnSpc>
                <a:spcBef>
                  <a:spcPct val="0"/>
                </a:spcBef>
              </a:pPr>
              <a:r>
                <a:rPr lang="en-US" sz="7676" spc="-514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6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06486" y="322305"/>
              <a:ext cx="1871825" cy="1177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-335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013412" y="1706168"/>
            <a:ext cx="8818721" cy="49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u="sng">
                <a:solidFill>
                  <a:srgbClr val="2E5743"/>
                </a:solidFill>
                <a:latin typeface="Arimo"/>
                <a:ea typeface="Arimo"/>
                <a:cs typeface="Arimo"/>
                <a:sym typeface="Arimo"/>
                <a:hlinkClick r:id="rId3" tooltip="https://youtu.be/tPYqPnHREZs?si=_RS0XPu-yxZESlsy"/>
              </a:rPr>
              <a:t>https://youtu.be/tPYqPnHREZs?si=_RS0XPu-yxZESlsy</a:t>
            </a:r>
          </a:p>
        </p:txBody>
      </p:sp>
      <p:pic>
        <p:nvPicPr>
          <p:cNvPr name="Picture 9" id="9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3238133" y="2825115"/>
            <a:ext cx="11811734" cy="66389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29" r="0" b="-303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17597" y="5492787"/>
            <a:ext cx="4523384" cy="3765513"/>
            <a:chOff x="0" y="0"/>
            <a:chExt cx="700791" cy="5833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0791" cy="583376"/>
            </a:xfrm>
            <a:custGeom>
              <a:avLst/>
              <a:gdLst/>
              <a:ahLst/>
              <a:cxnLst/>
              <a:rect r="r" b="b" t="t" l="l"/>
              <a:pathLst>
                <a:path h="583376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사용자 피드백 반영 및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데이터 학습 고도화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7597" y="4744124"/>
            <a:ext cx="4523384" cy="623570"/>
            <a:chOff x="0" y="0"/>
            <a:chExt cx="700791" cy="966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0791" cy="96607"/>
            </a:xfrm>
            <a:custGeom>
              <a:avLst/>
              <a:gdLst/>
              <a:ahLst/>
              <a:cxnLst/>
              <a:rect r="r" b="b" t="t" l="l"/>
              <a:pathLst>
                <a:path h="96607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1단계 : 데이터 기반 개선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82308" y="3910648"/>
            <a:ext cx="4523384" cy="623570"/>
            <a:chOff x="0" y="0"/>
            <a:chExt cx="700791" cy="966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0791" cy="96607"/>
            </a:xfrm>
            <a:custGeom>
              <a:avLst/>
              <a:gdLst/>
              <a:ahLst/>
              <a:cxnLst/>
              <a:rect r="r" b="b" t="t" l="l"/>
              <a:pathLst>
                <a:path h="96607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2단계 : 교육 기관 협력 강화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47019" y="3174510"/>
            <a:ext cx="4523384" cy="623570"/>
            <a:chOff x="0" y="0"/>
            <a:chExt cx="700791" cy="966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0791" cy="96607"/>
            </a:xfrm>
            <a:custGeom>
              <a:avLst/>
              <a:gdLst/>
              <a:ahLst/>
              <a:cxnLst/>
              <a:rect r="r" b="b" t="t" l="l"/>
              <a:pathLst>
                <a:path h="96607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3단계 : UI/UX 개선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882308" y="4658399"/>
            <a:ext cx="4523384" cy="4599901"/>
            <a:chOff x="0" y="0"/>
            <a:chExt cx="700791" cy="7126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0791" cy="712645"/>
            </a:xfrm>
            <a:custGeom>
              <a:avLst/>
              <a:gdLst/>
              <a:ahLst/>
              <a:cxnLst/>
              <a:rect r="r" b="b" t="t" l="l"/>
              <a:pathLst>
                <a:path h="71264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학교 커리큘럼과의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통합 및 서비스 확장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56544" y="3914756"/>
            <a:ext cx="4523384" cy="5343544"/>
            <a:chOff x="0" y="0"/>
            <a:chExt cx="700791" cy="8278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0791" cy="827855"/>
            </a:xfrm>
            <a:custGeom>
              <a:avLst/>
              <a:gdLst/>
              <a:ahLst/>
              <a:cxnLst/>
              <a:rect r="r" b="b" t="t" l="l"/>
              <a:pathLst>
                <a:path h="82785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사용자 경험을 고려한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인터페이스 최적화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896104" y="1366225"/>
            <a:ext cx="9468194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향후 계획 및 발전 방향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060789"/>
            <a:ext cx="718069" cy="138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29" r="0" b="-303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409903" y="5029200"/>
            <a:ext cx="9468194" cy="101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295505" y="2873032"/>
            <a:ext cx="1696991" cy="16969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24226" y="3154187"/>
            <a:ext cx="639547" cy="1134681"/>
          </a:xfrm>
          <a:custGeom>
            <a:avLst/>
            <a:gdLst/>
            <a:ahLst/>
            <a:cxnLst/>
            <a:rect r="r" b="b" t="t" l="l"/>
            <a:pathLst>
              <a:path h="1134681" w="639547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09381" y="6085166"/>
            <a:ext cx="9269239" cy="69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34164"/>
            <a:ext cx="9284162" cy="1053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6539" y="3410647"/>
            <a:ext cx="4537689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6539" y="8035582"/>
            <a:ext cx="4537689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API 활용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6539" y="4567185"/>
            <a:ext cx="4537689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문제 정의 및 해결방안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4018" y="3410647"/>
            <a:ext cx="4537689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임팩트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6539" y="5723318"/>
            <a:ext cx="4537689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서비스 흐름도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4018" y="4566779"/>
            <a:ext cx="4537689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향후 개발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6539" y="6879450"/>
            <a:ext cx="4537689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주요 기능 및 기술적 특징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267507" y="0"/>
            <a:ext cx="5020493" cy="10287000"/>
            <a:chOff x="0" y="0"/>
            <a:chExt cx="1322270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22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270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399611"/>
            <a:ext cx="678786" cy="613207"/>
            <a:chOff x="0" y="0"/>
            <a:chExt cx="178775" cy="1615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8024546"/>
            <a:ext cx="678786" cy="613207"/>
            <a:chOff x="0" y="0"/>
            <a:chExt cx="178775" cy="1615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4556150"/>
            <a:ext cx="678786" cy="613207"/>
            <a:chOff x="0" y="0"/>
            <a:chExt cx="178775" cy="161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146179" y="3399611"/>
            <a:ext cx="678786" cy="613207"/>
            <a:chOff x="0" y="0"/>
            <a:chExt cx="178775" cy="1615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5712282"/>
            <a:ext cx="678786" cy="613207"/>
            <a:chOff x="0" y="0"/>
            <a:chExt cx="178775" cy="1615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146179" y="4555743"/>
            <a:ext cx="678786" cy="613207"/>
            <a:chOff x="0" y="0"/>
            <a:chExt cx="178775" cy="16150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7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8700" y="6868414"/>
            <a:ext cx="678786" cy="613207"/>
            <a:chOff x="0" y="0"/>
            <a:chExt cx="178775" cy="1615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8775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2230357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187905"/>
            <a:ext cx="2763598" cy="718703"/>
            <a:chOff x="0" y="0"/>
            <a:chExt cx="727861" cy="1892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861" cy="189288"/>
            </a:xfrm>
            <a:custGeom>
              <a:avLst/>
              <a:gdLst/>
              <a:ahLst/>
              <a:cxnLst/>
              <a:rect r="r" b="b" t="t" l="l"/>
              <a:pathLst>
                <a:path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27861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프로젝트 주제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143500"/>
            <a:ext cx="2763598" cy="718703"/>
            <a:chOff x="0" y="0"/>
            <a:chExt cx="727861" cy="1892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7861" cy="189288"/>
            </a:xfrm>
            <a:custGeom>
              <a:avLst/>
              <a:gdLst/>
              <a:ahLst/>
              <a:cxnLst/>
              <a:rect r="r" b="b" t="t" l="l"/>
              <a:pathLst>
                <a:path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27861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프로젝트 목표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094709"/>
            <a:ext cx="2763598" cy="718703"/>
            <a:chOff x="0" y="0"/>
            <a:chExt cx="727861" cy="1892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7861" cy="189288"/>
            </a:xfrm>
            <a:custGeom>
              <a:avLst/>
              <a:gdLst/>
              <a:ahLst/>
              <a:cxnLst/>
              <a:rect r="r" b="b" t="t" l="l"/>
              <a:pathLst>
                <a:path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27861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주요 목표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064332" y="4624764"/>
            <a:ext cx="4412393" cy="4014282"/>
          </a:xfrm>
          <a:custGeom>
            <a:avLst/>
            <a:gdLst/>
            <a:ahLst/>
            <a:cxnLst/>
            <a:rect r="r" b="b" t="t" l="l"/>
            <a:pathLst>
              <a:path h="4014282" w="4412393">
                <a:moveTo>
                  <a:pt x="0" y="0"/>
                </a:moveTo>
                <a:lnTo>
                  <a:pt x="4412393" y="0"/>
                </a:lnTo>
                <a:lnTo>
                  <a:pt x="4412393" y="4014282"/>
                </a:lnTo>
                <a:lnTo>
                  <a:pt x="0" y="4014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60789"/>
            <a:ext cx="718069" cy="138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225" y="4093318"/>
            <a:ext cx="12230357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RAG 파이프라인 기반 진로 추천 챗봇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048914"/>
            <a:ext cx="11819482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고등학생 및 학부모를 대상으로 적성과 관심사를 기반으로 한 진로 추천 서비스 제공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003912"/>
            <a:ext cx="11819482" cy="14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정보 부족 및 방향성 결여 문제 해결</a:t>
            </a:r>
          </a:p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기반 진로 탐색 지원</a:t>
            </a:r>
          </a:p>
          <a:p>
            <a:pPr algn="l" marL="577956" indent="-288978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체계적이고 다양한 진로 상담 도구 제공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511812" y="4111928"/>
            <a:ext cx="1241837" cy="613207"/>
            <a:chOff x="0" y="0"/>
            <a:chExt cx="327068" cy="1615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03"/>
            </a:xfrm>
            <a:custGeom>
              <a:avLst/>
              <a:gdLst/>
              <a:ahLst/>
              <a:cxnLst/>
              <a:rect r="r" b="b" t="t" l="l"/>
              <a:pathLst>
                <a:path h="161503" w="327068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7068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11812" y="4896585"/>
            <a:ext cx="1241837" cy="613207"/>
            <a:chOff x="0" y="0"/>
            <a:chExt cx="327068" cy="1615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7068" cy="161503"/>
            </a:xfrm>
            <a:custGeom>
              <a:avLst/>
              <a:gdLst/>
              <a:ahLst/>
              <a:cxnLst/>
              <a:rect r="r" b="b" t="t" l="l"/>
              <a:pathLst>
                <a:path h="161503" w="327068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7068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11812" y="7075778"/>
            <a:ext cx="1241837" cy="613207"/>
            <a:chOff x="0" y="0"/>
            <a:chExt cx="327068" cy="161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7068" cy="161503"/>
            </a:xfrm>
            <a:custGeom>
              <a:avLst/>
              <a:gdLst/>
              <a:ahLst/>
              <a:cxnLst/>
              <a:rect r="r" b="b" t="t" l="l"/>
              <a:pathLst>
                <a:path h="161503" w="327068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7068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11812" y="7860435"/>
            <a:ext cx="1241837" cy="613207"/>
            <a:chOff x="0" y="0"/>
            <a:chExt cx="327068" cy="1615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7068" cy="161503"/>
            </a:xfrm>
            <a:custGeom>
              <a:avLst/>
              <a:gdLst/>
              <a:ahLst/>
              <a:cxnLst/>
              <a:rect r="r" b="b" t="t" l="l"/>
              <a:pathLst>
                <a:path h="161503" w="327068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7068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511812" y="8645093"/>
            <a:ext cx="1241837" cy="613207"/>
            <a:chOff x="0" y="0"/>
            <a:chExt cx="327068" cy="1615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7068" cy="161503"/>
            </a:xfrm>
            <a:custGeom>
              <a:avLst/>
              <a:gdLst/>
              <a:ahLst/>
              <a:cxnLst/>
              <a:rect r="r" b="b" t="t" l="l"/>
              <a:pathLst>
                <a:path h="161503" w="327068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7068" cy="19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3385117"/>
            <a:ext cx="5505069" cy="550506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896104" y="1366225"/>
            <a:ext cx="6236627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정의 및 해결 방안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060789"/>
            <a:ext cx="718069" cy="138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64201" y="4122964"/>
            <a:ext cx="7406375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진로 탐색 과정에서 정보 부족 및 방향성 결여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64201" y="4907621"/>
            <a:ext cx="7406375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기존 진로 상담의 비효율성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64201" y="7086814"/>
            <a:ext cx="7406375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RAG 파이프라인 설계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64201" y="7871471"/>
            <a:ext cx="7406375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LLM 기반 답변 생성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64201" y="8656129"/>
            <a:ext cx="7406375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평가 및 개선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511812" y="3145575"/>
            <a:ext cx="2763598" cy="718703"/>
            <a:chOff x="0" y="0"/>
            <a:chExt cx="727861" cy="1892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27861" cy="189288"/>
            </a:xfrm>
            <a:custGeom>
              <a:avLst/>
              <a:gdLst/>
              <a:ahLst/>
              <a:cxnLst/>
              <a:rect r="r" b="b" t="t" l="l"/>
              <a:pathLst>
                <a:path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727861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문제 정의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511812" y="6109425"/>
            <a:ext cx="2763598" cy="718703"/>
            <a:chOff x="0" y="0"/>
            <a:chExt cx="727861" cy="1892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27861" cy="189288"/>
            </a:xfrm>
            <a:custGeom>
              <a:avLst/>
              <a:gdLst/>
              <a:ahLst/>
              <a:cxnLst/>
              <a:rect r="r" b="b" t="t" l="l"/>
              <a:pathLst>
                <a:path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727861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해결 방안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10065" y="4045728"/>
            <a:ext cx="17067871" cy="4138959"/>
          </a:xfrm>
          <a:custGeom>
            <a:avLst/>
            <a:gdLst/>
            <a:ahLst/>
            <a:cxnLst/>
            <a:rect r="r" b="b" t="t" l="l"/>
            <a:pathLst>
              <a:path h="4138959" w="17067871">
                <a:moveTo>
                  <a:pt x="0" y="0"/>
                </a:moveTo>
                <a:lnTo>
                  <a:pt x="17067870" y="0"/>
                </a:lnTo>
                <a:lnTo>
                  <a:pt x="17067870" y="4138959"/>
                </a:lnTo>
                <a:lnTo>
                  <a:pt x="0" y="4138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서비스 흐름도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3938488"/>
            <a:ext cx="11301259" cy="4817162"/>
          </a:xfrm>
          <a:custGeom>
            <a:avLst/>
            <a:gdLst/>
            <a:ahLst/>
            <a:cxnLst/>
            <a:rect r="r" b="b" t="t" l="l"/>
            <a:pathLst>
              <a:path h="4817162" w="11301259">
                <a:moveTo>
                  <a:pt x="0" y="0"/>
                </a:moveTo>
                <a:lnTo>
                  <a:pt x="11301258" y="0"/>
                </a:lnTo>
                <a:lnTo>
                  <a:pt x="11301258" y="4817162"/>
                </a:lnTo>
                <a:lnTo>
                  <a:pt x="0" y="4817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1951" y="1316377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챗봇 서비스 구현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213189"/>
            <a:ext cx="2083734" cy="1228043"/>
            <a:chOff x="0" y="0"/>
            <a:chExt cx="2778311" cy="163739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52400"/>
              <a:ext cx="1025158" cy="178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47"/>
                </a:lnSpc>
                <a:spcBef>
                  <a:spcPct val="0"/>
                </a:spcBef>
              </a:pPr>
              <a:r>
                <a:rPr lang="en-US" sz="7676" spc="-514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06486" y="322305"/>
              <a:ext cx="1871825" cy="1177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-335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96104" y="1366225"/>
            <a:ext cx="6918425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기능 및 기술적 특징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433596"/>
            <a:ext cx="2763598" cy="718703"/>
            <a:chOff x="0" y="0"/>
            <a:chExt cx="727861" cy="1892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861" cy="189288"/>
            </a:xfrm>
            <a:custGeom>
              <a:avLst/>
              <a:gdLst/>
              <a:ahLst/>
              <a:cxnLst/>
              <a:rect r="r" b="b" t="t" l="l"/>
              <a:pathLst>
                <a:path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27861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주요 기능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83578" y="3430965"/>
            <a:ext cx="11819482" cy="139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질문 기반 진로 추천</a:t>
            </a:r>
          </a:p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최적화 및 검색</a:t>
            </a:r>
          </a:p>
          <a:p>
            <a:pPr algn="l" marL="577956" indent="-288978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챗봇 답변 생성 및 평가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5737845"/>
            <a:ext cx="2763598" cy="718703"/>
            <a:chOff x="0" y="0"/>
            <a:chExt cx="727861" cy="1892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7861" cy="189288"/>
            </a:xfrm>
            <a:custGeom>
              <a:avLst/>
              <a:gdLst/>
              <a:ahLst/>
              <a:cxnLst/>
              <a:rect r="r" b="b" t="t" l="l"/>
              <a:pathLst>
                <a:path h="189288" w="727861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27861" cy="23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기술적 특징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283578" y="5571540"/>
            <a:ext cx="11819482" cy="377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최적화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Chunk Size: 100 ~ 200(데이터 테이블 한 건)</a:t>
            </a:r>
          </a:p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벡터 데이터베이스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ChromaDB 및 HuggingFace(all-MiniLM-L6-v2)</a:t>
            </a:r>
          </a:p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Retriever</a:t>
            </a:r>
          </a:p>
          <a:p>
            <a:pPr algn="l" marL="1155911" indent="-385304" lvl="2">
              <a:lnSpc>
                <a:spcPts val="3747"/>
              </a:lnSpc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반환 문서 수(K) : 20 </a:t>
            </a:r>
          </a:p>
          <a:p>
            <a:pPr algn="l" marL="577956" indent="-288978" lvl="1">
              <a:lnSpc>
                <a:spcPts val="3747"/>
              </a:lnSpc>
              <a:buFont typeface="Arial"/>
              <a:buChar char="•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오픈소스 데이터</a:t>
            </a:r>
          </a:p>
          <a:p>
            <a:pPr algn="l" marL="1155911" indent="-385304" lvl="2">
              <a:lnSpc>
                <a:spcPts val="3747"/>
              </a:lnSpc>
              <a:spcBef>
                <a:spcPct val="0"/>
              </a:spcBef>
              <a:buFont typeface="Arial"/>
              <a:buChar char="⚬"/>
            </a:pPr>
            <a:r>
              <a:rPr lang="en-US" sz="2676" spc="-17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AI HUB - 학생 진로탐색을 위한 상담 데이터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359675"/>
            <a:ext cx="8763167" cy="3330003"/>
          </a:xfrm>
          <a:custGeom>
            <a:avLst/>
            <a:gdLst/>
            <a:ahLst/>
            <a:cxnLst/>
            <a:rect r="r" b="b" t="t" l="l"/>
            <a:pathLst>
              <a:path h="3330003" w="8763167">
                <a:moveTo>
                  <a:pt x="0" y="0"/>
                </a:moveTo>
                <a:lnTo>
                  <a:pt x="8763167" y="0"/>
                </a:lnTo>
                <a:lnTo>
                  <a:pt x="8763167" y="3330004"/>
                </a:lnTo>
                <a:lnTo>
                  <a:pt x="0" y="3330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88105"/>
            <a:ext cx="7865610" cy="4273144"/>
          </a:xfrm>
          <a:custGeom>
            <a:avLst/>
            <a:gdLst/>
            <a:ahLst/>
            <a:cxnLst/>
            <a:rect r="r" b="b" t="t" l="l"/>
            <a:pathLst>
              <a:path h="4273144" w="7865610">
                <a:moveTo>
                  <a:pt x="0" y="0"/>
                </a:moveTo>
                <a:lnTo>
                  <a:pt x="7865610" y="0"/>
                </a:lnTo>
                <a:lnTo>
                  <a:pt x="7865610" y="4273144"/>
                </a:lnTo>
                <a:lnTo>
                  <a:pt x="0" y="427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72429" y="1316377"/>
            <a:ext cx="6918425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67965"/>
            <a:ext cx="11819482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1)  불필요한 column 제거 작업 수행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213189"/>
            <a:ext cx="2083734" cy="1228043"/>
            <a:chOff x="0" y="0"/>
            <a:chExt cx="2778311" cy="16373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52400"/>
              <a:ext cx="1025158" cy="178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47"/>
                </a:lnSpc>
                <a:spcBef>
                  <a:spcPct val="0"/>
                </a:spcBef>
              </a:pPr>
              <a:r>
                <a:rPr lang="en-US" sz="7676" spc="-514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06486" y="322305"/>
              <a:ext cx="1871825" cy="1177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-335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8724900"/>
            <a:ext cx="17259300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상담 데이터가 상담사의 질문에 의한 학생의 답변으로 구성되어 있기 때문에, 발화자를 구분하기 위한 column 을 추가하여 상담가 / 학생 으로 이분화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14770" y="3678555"/>
            <a:ext cx="8161122" cy="4817396"/>
          </a:xfrm>
          <a:custGeom>
            <a:avLst/>
            <a:gdLst/>
            <a:ahLst/>
            <a:cxnLst/>
            <a:rect r="r" b="b" t="t" l="l"/>
            <a:pathLst>
              <a:path h="4817396" w="8161122">
                <a:moveTo>
                  <a:pt x="0" y="0"/>
                </a:moveTo>
                <a:lnTo>
                  <a:pt x="8161122" y="0"/>
                </a:lnTo>
                <a:lnTo>
                  <a:pt x="8161122" y="4817396"/>
                </a:lnTo>
                <a:lnTo>
                  <a:pt x="0" y="481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161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678555"/>
            <a:ext cx="8787765" cy="4715030"/>
          </a:xfrm>
          <a:custGeom>
            <a:avLst/>
            <a:gdLst/>
            <a:ahLst/>
            <a:cxnLst/>
            <a:rect r="r" b="b" t="t" l="l"/>
            <a:pathLst>
              <a:path h="4715030" w="8787765">
                <a:moveTo>
                  <a:pt x="0" y="0"/>
                </a:moveTo>
                <a:lnTo>
                  <a:pt x="8787765" y="0"/>
                </a:lnTo>
                <a:lnTo>
                  <a:pt x="8787765" y="4715030"/>
                </a:lnTo>
                <a:lnTo>
                  <a:pt x="0" y="471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72429" y="1316377"/>
            <a:ext cx="6918425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67965"/>
            <a:ext cx="11819482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2)  동일 발화자 연속 대화를 통합하여 대화 구조 재정의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213189"/>
            <a:ext cx="2083734" cy="1228043"/>
            <a:chOff x="0" y="0"/>
            <a:chExt cx="2778311" cy="16373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52400"/>
              <a:ext cx="1025158" cy="178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47"/>
                </a:lnSpc>
                <a:spcBef>
                  <a:spcPct val="0"/>
                </a:spcBef>
              </a:pPr>
              <a:r>
                <a:rPr lang="en-US" sz="7676" spc="-514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06486" y="322305"/>
              <a:ext cx="1871825" cy="1177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-335">
                  <a:solidFill>
                    <a:srgbClr val="2E574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-1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65114" y="9286875"/>
            <a:ext cx="145577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LLM의 적성검사 질문 생성 문제 발생 -&gt;  정제 및 라벨링하여 일반화된 질문 데이터 생성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DAGbAVO-0xI</dc:identifier>
  <dcterms:modified xsi:type="dcterms:W3CDTF">2011-08-01T06:04:30Z</dcterms:modified>
  <cp:revision>1</cp:revision>
  <dc:title>심플한 회사 사업 프로젝트 소개 프레젠테이션</dc:title>
</cp:coreProperties>
</file>